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96" r:id="rId2"/>
    <p:sldId id="410" r:id="rId3"/>
    <p:sldId id="399" r:id="rId4"/>
    <p:sldId id="400" r:id="rId5"/>
    <p:sldId id="401" r:id="rId6"/>
    <p:sldId id="403" r:id="rId7"/>
    <p:sldId id="402" r:id="rId8"/>
    <p:sldId id="404" r:id="rId9"/>
    <p:sldId id="405" r:id="rId10"/>
    <p:sldId id="345" r:id="rId11"/>
    <p:sldId id="346" r:id="rId12"/>
    <p:sldId id="347" r:id="rId13"/>
    <p:sldId id="397" r:id="rId14"/>
    <p:sldId id="348" r:id="rId15"/>
    <p:sldId id="380" r:id="rId16"/>
    <p:sldId id="349" r:id="rId17"/>
    <p:sldId id="350" r:id="rId18"/>
    <p:sldId id="351" r:id="rId19"/>
    <p:sldId id="352" r:id="rId20"/>
    <p:sldId id="406" r:id="rId21"/>
    <p:sldId id="354" r:id="rId22"/>
    <p:sldId id="355" r:id="rId23"/>
    <p:sldId id="356" r:id="rId24"/>
    <p:sldId id="357" r:id="rId25"/>
    <p:sldId id="358" r:id="rId26"/>
    <p:sldId id="407" r:id="rId27"/>
    <p:sldId id="408" r:id="rId28"/>
    <p:sldId id="362" r:id="rId29"/>
    <p:sldId id="409" r:id="rId30"/>
    <p:sldId id="369" r:id="rId31"/>
    <p:sldId id="375" r:id="rId32"/>
    <p:sldId id="376" r:id="rId33"/>
    <p:sldId id="377" r:id="rId34"/>
    <p:sldId id="378" r:id="rId35"/>
    <p:sldId id="381" r:id="rId36"/>
    <p:sldId id="379" r:id="rId37"/>
    <p:sldId id="398" r:id="rId38"/>
    <p:sldId id="364" r:id="rId39"/>
    <p:sldId id="370" r:id="rId40"/>
    <p:sldId id="368" r:id="rId41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000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91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96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3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97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0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80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69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1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35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9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8309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54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78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6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11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5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68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058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874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4739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url.cc/eOQK7Q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8519" y="1896665"/>
            <a:ext cx="8258175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dirty="0">
                <a:latin typeface="Arial" panose="020B0604020202020204" pitchFamily="34" charset="0"/>
                <a:cs typeface="Arial" panose="020B0604020202020204" pitchFamily="34" charset="0"/>
              </a:rPr>
              <a:t>- 05</a:t>
            </a:r>
            <a:endParaRPr lang="zh-TW" alt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陳培殷老師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F63A69-D956-0719-1A9D-FD8507CE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9779"/>
            <a:ext cx="3105583" cy="1905266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60953" y="441717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9377" y="925658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(DE10-Lite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1981207" y="4717785"/>
            <a:ext cx="33650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10M50DAF484C7G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4232C35F-125D-7233-41E1-3B6B7C51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47" y="1556162"/>
            <a:ext cx="5742464" cy="45672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5ADA24-0FF3-5FA7-1E6F-3E0671371692}"/>
              </a:ext>
            </a:extLst>
          </p:cNvPr>
          <p:cNvSpPr/>
          <p:nvPr/>
        </p:nvSpPr>
        <p:spPr bwMode="auto">
          <a:xfrm>
            <a:off x="5477676" y="4863831"/>
            <a:ext cx="5272938" cy="231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103C80-FF52-9F53-4E37-BC14D3589AE2}"/>
              </a:ext>
            </a:extLst>
          </p:cNvPr>
          <p:cNvSpPr/>
          <p:nvPr/>
        </p:nvSpPr>
        <p:spPr bwMode="auto">
          <a:xfrm>
            <a:off x="5933866" y="3022055"/>
            <a:ext cx="2217907" cy="231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文字方塊 1">
            <a:extLst>
              <a:ext uri="{FF2B5EF4-FFF2-40B4-BE49-F238E27FC236}">
                <a16:creationId xmlns:a16="http://schemas.microsoft.com/office/drawing/2014/main" id="{A0DAA201-7020-ED0C-2DB1-9596938D1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552" y="2846827"/>
            <a:ext cx="46362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MAX</a:t>
            </a:r>
            <a:r>
              <a:rPr lang="zh-TW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10(DA/DF/DC/SA/SC)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(6/19)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626D8-3DB4-EBCE-1AB0-7AC9510D82CF}"/>
              </a:ext>
            </a:extLst>
          </p:cNvPr>
          <p:cNvSpPr/>
          <p:nvPr/>
        </p:nvSpPr>
        <p:spPr bwMode="auto">
          <a:xfrm>
            <a:off x="1804988" y="2211355"/>
            <a:ext cx="4476628" cy="38256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9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63426"/>
              </p:ext>
            </p:extLst>
          </p:nvPr>
        </p:nvGraphicFramePr>
        <p:xfrm>
          <a:off x="183387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FB2998-48FD-0F59-6440-7885B4EDDB36}"/>
              </a:ext>
            </a:extLst>
          </p:cNvPr>
          <p:cNvSpPr txBox="1"/>
          <p:nvPr/>
        </p:nvSpPr>
        <p:spPr>
          <a:xfrm>
            <a:off x="7240555" y="2300420"/>
            <a:ext cx="3237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module test (</a:t>
            </a:r>
          </a:p>
          <a:p>
            <a:r>
              <a:rPr lang="en-US" altLang="zh-TW" dirty="0"/>
              <a:t>  input a,</a:t>
            </a:r>
          </a:p>
          <a:p>
            <a:r>
              <a:rPr lang="en-US" altLang="zh-TW" dirty="0"/>
              <a:t>  input b,</a:t>
            </a:r>
          </a:p>
          <a:p>
            <a:r>
              <a:rPr lang="en-US" altLang="zh-TW" dirty="0"/>
              <a:t>  output sum,</a:t>
            </a:r>
          </a:p>
          <a:p>
            <a:r>
              <a:rPr lang="en-US" altLang="zh-TW" dirty="0"/>
              <a:t>  output carry</a:t>
            </a:r>
          </a:p>
          <a:p>
            <a:r>
              <a:rPr lang="en-US" altLang="zh-TW" dirty="0"/>
              <a:t>);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/* Write your code here. */</a:t>
            </a:r>
          </a:p>
          <a:p>
            <a:endParaRPr lang="en-US" altLang="zh-TW" dirty="0"/>
          </a:p>
          <a:p>
            <a:r>
              <a:rPr lang="en-US" altLang="zh-TW" dirty="0" err="1"/>
              <a:t>endmodule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A850-74A8-CC3A-4937-A88EBA07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TW" altLang="en-US" sz="3200" dirty="0"/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17CE14BC-E720-D76D-2E5F-FA1074E1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1" y="2222992"/>
            <a:ext cx="1556025" cy="1556025"/>
          </a:xfrm>
          <a:prstGeom prst="rect">
            <a:avLst/>
          </a:prstGeom>
        </p:spPr>
      </p:pic>
      <p:pic>
        <p:nvPicPr>
          <p:cNvPr id="9" name="Graphic 8" descr="Mathematics with solid fill">
            <a:extLst>
              <a:ext uri="{FF2B5EF4-FFF2-40B4-BE49-F238E27FC236}">
                <a16:creationId xmlns:a16="http://schemas.microsoft.com/office/drawing/2014/main" id="{993DB6C0-72EF-723B-8C43-DC3B6BFD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7627" y="2086604"/>
            <a:ext cx="914400" cy="914400"/>
          </a:xfrm>
          <a:prstGeom prst="rect">
            <a:avLst/>
          </a:prstGeom>
        </p:spPr>
      </p:pic>
      <p:pic>
        <p:nvPicPr>
          <p:cNvPr id="15" name="Graphic 14" descr="Arrow circle with solid fill">
            <a:extLst>
              <a:ext uri="{FF2B5EF4-FFF2-40B4-BE49-F238E27FC236}">
                <a16:creationId xmlns:a16="http://schemas.microsoft.com/office/drawing/2014/main" id="{408AB763-B0BE-B567-A0E7-23C8055F3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6263" y="208660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9B494D6-0B22-1BAE-8378-3A6131C92370}"/>
              </a:ext>
            </a:extLst>
          </p:cNvPr>
          <p:cNvGrpSpPr/>
          <p:nvPr/>
        </p:nvGrpSpPr>
        <p:grpSpPr>
          <a:xfrm>
            <a:off x="5594899" y="2385775"/>
            <a:ext cx="410547" cy="316057"/>
            <a:chOff x="6830008" y="970384"/>
            <a:chExt cx="410547" cy="31605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3EE1AC-29C4-DABA-3B8D-95662DECD52B}"/>
                </a:ext>
              </a:extLst>
            </p:cNvPr>
            <p:cNvSpPr/>
            <p:nvPr/>
          </p:nvSpPr>
          <p:spPr bwMode="auto">
            <a:xfrm>
              <a:off x="6830008" y="970384"/>
              <a:ext cx="410547" cy="118187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B72180-1882-6D57-04CC-DD9486B83D2E}"/>
                </a:ext>
              </a:extLst>
            </p:cNvPr>
            <p:cNvSpPr/>
            <p:nvPr/>
          </p:nvSpPr>
          <p:spPr bwMode="auto">
            <a:xfrm>
              <a:off x="6830008" y="1168254"/>
              <a:ext cx="410547" cy="118187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7D0051-C2A7-8307-6BA6-82DA05DCBE4E}"/>
              </a:ext>
            </a:extLst>
          </p:cNvPr>
          <p:cNvGrpSpPr/>
          <p:nvPr/>
        </p:nvGrpSpPr>
        <p:grpSpPr>
          <a:xfrm>
            <a:off x="4232072" y="3315363"/>
            <a:ext cx="1122782" cy="1120096"/>
            <a:chOff x="8553063" y="1567542"/>
            <a:chExt cx="1122782" cy="11200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79D8E-A65B-EDA8-7562-219ED06C09AD}"/>
                </a:ext>
              </a:extLst>
            </p:cNvPr>
            <p:cNvSpPr/>
            <p:nvPr/>
          </p:nvSpPr>
          <p:spPr bwMode="auto">
            <a:xfrm>
              <a:off x="8761445" y="1567543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3C293C-6834-11D0-D26A-008BC854AE42}"/>
                </a:ext>
              </a:extLst>
            </p:cNvPr>
            <p:cNvSpPr/>
            <p:nvPr/>
          </p:nvSpPr>
          <p:spPr bwMode="auto">
            <a:xfrm>
              <a:off x="8761445" y="2569451"/>
              <a:ext cx="914400" cy="11818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37B2B1-CE3F-C1A3-0607-5ABC99628669}"/>
                </a:ext>
              </a:extLst>
            </p:cNvPr>
            <p:cNvSpPr/>
            <p:nvPr/>
          </p:nvSpPr>
          <p:spPr bwMode="auto">
            <a:xfrm rot="16200000">
              <a:off x="8154957" y="1965649"/>
              <a:ext cx="914400" cy="11818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FA3D8B-B449-9D71-2926-B6638B5C8C52}"/>
                </a:ext>
              </a:extLst>
            </p:cNvPr>
            <p:cNvCxnSpPr/>
            <p:nvPr/>
          </p:nvCxnSpPr>
          <p:spPr bwMode="auto">
            <a:xfrm>
              <a:off x="8892073" y="1567542"/>
              <a:ext cx="0" cy="9144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56A04E-6EC2-3F8D-8BEF-53E4C7BD0DE6}"/>
                </a:ext>
              </a:extLst>
            </p:cNvPr>
            <p:cNvCxnSpPr/>
            <p:nvPr/>
          </p:nvCxnSpPr>
          <p:spPr bwMode="auto">
            <a:xfrm>
              <a:off x="9017550" y="1567542"/>
              <a:ext cx="0" cy="9144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461797-E92B-38D6-9517-0F1F1C03E298}"/>
                </a:ext>
              </a:extLst>
            </p:cNvPr>
            <p:cNvCxnSpPr/>
            <p:nvPr/>
          </p:nvCxnSpPr>
          <p:spPr bwMode="auto">
            <a:xfrm>
              <a:off x="9123391" y="1567542"/>
              <a:ext cx="0" cy="9144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8FC7B9-A9D8-4547-0297-80223F6D60BB}"/>
                </a:ext>
              </a:extLst>
            </p:cNvPr>
            <p:cNvCxnSpPr/>
            <p:nvPr/>
          </p:nvCxnSpPr>
          <p:spPr bwMode="auto">
            <a:xfrm>
              <a:off x="9423429" y="1567542"/>
              <a:ext cx="0" cy="9144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8A0E27-C872-E822-EFC0-0C492EBAA668}"/>
                </a:ext>
              </a:extLst>
            </p:cNvPr>
            <p:cNvCxnSpPr/>
            <p:nvPr/>
          </p:nvCxnSpPr>
          <p:spPr bwMode="auto">
            <a:xfrm>
              <a:off x="9547254" y="1567542"/>
              <a:ext cx="0" cy="9144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A19FD0-898F-FD8E-CFC1-389934DBE1E0}"/>
                </a:ext>
              </a:extLst>
            </p:cNvPr>
            <p:cNvSpPr txBox="1"/>
            <p:nvPr/>
          </p:nvSpPr>
          <p:spPr>
            <a:xfrm>
              <a:off x="9069844" y="17831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1218F5-D12E-7C69-B642-E1C15FF7214D}"/>
              </a:ext>
            </a:extLst>
          </p:cNvPr>
          <p:cNvCxnSpPr/>
          <p:nvPr/>
        </p:nvCxnSpPr>
        <p:spPr bwMode="auto">
          <a:xfrm flipV="1">
            <a:off x="2007522" y="1484313"/>
            <a:ext cx="1200150" cy="1200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25F166-EEEF-FA19-DA97-20C213A5F7D8}"/>
              </a:ext>
            </a:extLst>
          </p:cNvPr>
          <p:cNvCxnSpPr/>
          <p:nvPr/>
        </p:nvCxnSpPr>
        <p:spPr bwMode="auto">
          <a:xfrm rot="16200000" flipV="1">
            <a:off x="2007522" y="3582790"/>
            <a:ext cx="1200150" cy="1200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3C4473-8C3B-4021-D8F4-C044DE25A992}"/>
              </a:ext>
            </a:extLst>
          </p:cNvPr>
          <p:cNvSpPr/>
          <p:nvPr/>
        </p:nvSpPr>
        <p:spPr bwMode="auto">
          <a:xfrm>
            <a:off x="6935685" y="3001004"/>
            <a:ext cx="1600200" cy="31435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471F03-3F67-51A6-517A-8A2783481364}"/>
              </a:ext>
            </a:extLst>
          </p:cNvPr>
          <p:cNvGrpSpPr/>
          <p:nvPr/>
        </p:nvGrpSpPr>
        <p:grpSpPr>
          <a:xfrm>
            <a:off x="9284161" y="2295473"/>
            <a:ext cx="1883798" cy="1733602"/>
            <a:chOff x="9284161" y="2295473"/>
            <a:chExt cx="1883798" cy="173360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D64016-9907-C165-3BA1-ADC36A2EEDE9}"/>
                </a:ext>
              </a:extLst>
            </p:cNvPr>
            <p:cNvSpPr/>
            <p:nvPr/>
          </p:nvSpPr>
          <p:spPr bwMode="auto">
            <a:xfrm>
              <a:off x="9515475" y="2513798"/>
              <a:ext cx="1276347" cy="1276347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C19A43-0EC9-6D14-F0D3-3C91F22A94B2}"/>
                </a:ext>
              </a:extLst>
            </p:cNvPr>
            <p:cNvCxnSpPr/>
            <p:nvPr/>
          </p:nvCxnSpPr>
          <p:spPr bwMode="auto">
            <a:xfrm>
              <a:off x="9677400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CB2636-F1A3-8189-16D5-565533D73461}"/>
                </a:ext>
              </a:extLst>
            </p:cNvPr>
            <p:cNvCxnSpPr/>
            <p:nvPr/>
          </p:nvCxnSpPr>
          <p:spPr bwMode="auto">
            <a:xfrm>
              <a:off x="9820275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AD4917-2AD3-4851-575F-D9937CB7DBE6}"/>
                </a:ext>
              </a:extLst>
            </p:cNvPr>
            <p:cNvCxnSpPr/>
            <p:nvPr/>
          </p:nvCxnSpPr>
          <p:spPr bwMode="auto">
            <a:xfrm>
              <a:off x="10010773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BEFFED-66D7-4281-85B9-5890C75C88D7}"/>
                </a:ext>
              </a:extLst>
            </p:cNvPr>
            <p:cNvCxnSpPr/>
            <p:nvPr/>
          </p:nvCxnSpPr>
          <p:spPr bwMode="auto">
            <a:xfrm>
              <a:off x="10153648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7A7613-0D92-771B-CC2F-C094080D3AC8}"/>
                </a:ext>
              </a:extLst>
            </p:cNvPr>
            <p:cNvCxnSpPr/>
            <p:nvPr/>
          </p:nvCxnSpPr>
          <p:spPr bwMode="auto">
            <a:xfrm>
              <a:off x="10325098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F75F459-4154-3B97-B77F-084CBCFCDE51}"/>
                </a:ext>
              </a:extLst>
            </p:cNvPr>
            <p:cNvCxnSpPr/>
            <p:nvPr/>
          </p:nvCxnSpPr>
          <p:spPr bwMode="auto">
            <a:xfrm>
              <a:off x="10467973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84E274-1C66-0F83-4032-7BF5A2BD470C}"/>
                </a:ext>
              </a:extLst>
            </p:cNvPr>
            <p:cNvCxnSpPr/>
            <p:nvPr/>
          </p:nvCxnSpPr>
          <p:spPr bwMode="auto">
            <a:xfrm>
              <a:off x="10627993" y="3790145"/>
              <a:ext cx="0" cy="2389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EDABD0-68BB-FE5E-04AA-5FA5FC7E9912}"/>
                </a:ext>
              </a:extLst>
            </p:cNvPr>
            <p:cNvGrpSpPr/>
            <p:nvPr/>
          </p:nvGrpSpPr>
          <p:grpSpPr>
            <a:xfrm>
              <a:off x="9677400" y="2295473"/>
              <a:ext cx="950593" cy="238930"/>
              <a:chOff x="9677400" y="2295473"/>
              <a:chExt cx="950593" cy="23893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CEABE2A-3B31-BD21-D6B5-F2A3A544BE03}"/>
                  </a:ext>
                </a:extLst>
              </p:cNvPr>
              <p:cNvCxnSpPr/>
              <p:nvPr/>
            </p:nvCxnSpPr>
            <p:spPr bwMode="auto">
              <a:xfrm>
                <a:off x="9677400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C03EE55-1713-5E5B-B2BB-C3B870581CF2}"/>
                  </a:ext>
                </a:extLst>
              </p:cNvPr>
              <p:cNvCxnSpPr/>
              <p:nvPr/>
            </p:nvCxnSpPr>
            <p:spPr bwMode="auto">
              <a:xfrm>
                <a:off x="9820275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D6E1EBC-DC25-6EDA-B452-2BF70ACD2D32}"/>
                  </a:ext>
                </a:extLst>
              </p:cNvPr>
              <p:cNvCxnSpPr/>
              <p:nvPr/>
            </p:nvCxnSpPr>
            <p:spPr bwMode="auto">
              <a:xfrm>
                <a:off x="100107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B6A955A-D0B9-0258-EB7A-83745AF4D8C2}"/>
                  </a:ext>
                </a:extLst>
              </p:cNvPr>
              <p:cNvCxnSpPr/>
              <p:nvPr/>
            </p:nvCxnSpPr>
            <p:spPr bwMode="auto">
              <a:xfrm>
                <a:off x="1015364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99A40E6-7959-800B-8220-4470FF6DD4D0}"/>
                  </a:ext>
                </a:extLst>
              </p:cNvPr>
              <p:cNvCxnSpPr/>
              <p:nvPr/>
            </p:nvCxnSpPr>
            <p:spPr bwMode="auto">
              <a:xfrm>
                <a:off x="1032509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20FADBC-BE98-7C36-8020-BA879593BE8D}"/>
                  </a:ext>
                </a:extLst>
              </p:cNvPr>
              <p:cNvCxnSpPr/>
              <p:nvPr/>
            </p:nvCxnSpPr>
            <p:spPr bwMode="auto">
              <a:xfrm>
                <a:off x="104679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8FC7420-9C4E-7F10-3F06-AC7E48DB98B8}"/>
                  </a:ext>
                </a:extLst>
              </p:cNvPr>
              <p:cNvCxnSpPr/>
              <p:nvPr/>
            </p:nvCxnSpPr>
            <p:spPr bwMode="auto">
              <a:xfrm>
                <a:off x="1062799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88F48AD-3762-431C-2A45-B9133DA9A7A0}"/>
                </a:ext>
              </a:extLst>
            </p:cNvPr>
            <p:cNvGrpSpPr/>
            <p:nvPr/>
          </p:nvGrpSpPr>
          <p:grpSpPr>
            <a:xfrm rot="16200000">
              <a:off x="8928329" y="2998569"/>
              <a:ext cx="950593" cy="238930"/>
              <a:chOff x="9677400" y="2295473"/>
              <a:chExt cx="950593" cy="23893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853A900-B6A1-E022-8965-DA7A73079246}"/>
                  </a:ext>
                </a:extLst>
              </p:cNvPr>
              <p:cNvCxnSpPr/>
              <p:nvPr/>
            </p:nvCxnSpPr>
            <p:spPr bwMode="auto">
              <a:xfrm>
                <a:off x="9677400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2EC087-A62D-45A5-239F-BFAB7F00C5A7}"/>
                  </a:ext>
                </a:extLst>
              </p:cNvPr>
              <p:cNvCxnSpPr/>
              <p:nvPr/>
            </p:nvCxnSpPr>
            <p:spPr bwMode="auto">
              <a:xfrm>
                <a:off x="9820275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CE3F764-9FC9-E7BE-F419-54A2ED28E202}"/>
                  </a:ext>
                </a:extLst>
              </p:cNvPr>
              <p:cNvCxnSpPr/>
              <p:nvPr/>
            </p:nvCxnSpPr>
            <p:spPr bwMode="auto">
              <a:xfrm>
                <a:off x="100107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398497-E287-DC95-50D1-7EB4AA9DD2F8}"/>
                  </a:ext>
                </a:extLst>
              </p:cNvPr>
              <p:cNvCxnSpPr/>
              <p:nvPr/>
            </p:nvCxnSpPr>
            <p:spPr bwMode="auto">
              <a:xfrm>
                <a:off x="1015364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123E88-3172-7209-551C-78F9ECE86DFE}"/>
                  </a:ext>
                </a:extLst>
              </p:cNvPr>
              <p:cNvCxnSpPr/>
              <p:nvPr/>
            </p:nvCxnSpPr>
            <p:spPr bwMode="auto">
              <a:xfrm>
                <a:off x="1032509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0BF815-7B6F-0A29-9334-D02647505971}"/>
                  </a:ext>
                </a:extLst>
              </p:cNvPr>
              <p:cNvCxnSpPr/>
              <p:nvPr/>
            </p:nvCxnSpPr>
            <p:spPr bwMode="auto">
              <a:xfrm>
                <a:off x="104679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3B13903-389C-FED7-034F-62DB1E761814}"/>
                  </a:ext>
                </a:extLst>
              </p:cNvPr>
              <p:cNvCxnSpPr/>
              <p:nvPr/>
            </p:nvCxnSpPr>
            <p:spPr bwMode="auto">
              <a:xfrm>
                <a:off x="1062799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0732F11-9147-A796-4822-62204D92E658}"/>
                </a:ext>
              </a:extLst>
            </p:cNvPr>
            <p:cNvGrpSpPr/>
            <p:nvPr/>
          </p:nvGrpSpPr>
          <p:grpSpPr>
            <a:xfrm rot="16200000">
              <a:off x="10444376" y="2998569"/>
              <a:ext cx="950593" cy="238930"/>
              <a:chOff x="9677400" y="2295473"/>
              <a:chExt cx="950593" cy="23893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F3E33FD-F020-FDBE-4A21-249982A3BA1B}"/>
                  </a:ext>
                </a:extLst>
              </p:cNvPr>
              <p:cNvCxnSpPr/>
              <p:nvPr/>
            </p:nvCxnSpPr>
            <p:spPr bwMode="auto">
              <a:xfrm>
                <a:off x="9677400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D2A12B5-62C2-1828-5FFF-12AC221BA275}"/>
                  </a:ext>
                </a:extLst>
              </p:cNvPr>
              <p:cNvCxnSpPr/>
              <p:nvPr/>
            </p:nvCxnSpPr>
            <p:spPr bwMode="auto">
              <a:xfrm>
                <a:off x="9820275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0759123-2155-9799-CBBC-E229B4A4DC7A}"/>
                  </a:ext>
                </a:extLst>
              </p:cNvPr>
              <p:cNvCxnSpPr/>
              <p:nvPr/>
            </p:nvCxnSpPr>
            <p:spPr bwMode="auto">
              <a:xfrm>
                <a:off x="100107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95C5453-0EA5-D8BD-FB5B-7C032FA74AFC}"/>
                  </a:ext>
                </a:extLst>
              </p:cNvPr>
              <p:cNvCxnSpPr/>
              <p:nvPr/>
            </p:nvCxnSpPr>
            <p:spPr bwMode="auto">
              <a:xfrm>
                <a:off x="1015364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76A5FDD-1106-EB70-2850-5CC699C17093}"/>
                  </a:ext>
                </a:extLst>
              </p:cNvPr>
              <p:cNvCxnSpPr/>
              <p:nvPr/>
            </p:nvCxnSpPr>
            <p:spPr bwMode="auto">
              <a:xfrm>
                <a:off x="10325098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8A02987-F516-D9A5-6F03-559E66D2F9BE}"/>
                  </a:ext>
                </a:extLst>
              </p:cNvPr>
              <p:cNvCxnSpPr/>
              <p:nvPr/>
            </p:nvCxnSpPr>
            <p:spPr bwMode="auto">
              <a:xfrm>
                <a:off x="1046797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ACFE9B7-6C43-C600-73E6-E8DAC4B4ED3E}"/>
                  </a:ext>
                </a:extLst>
              </p:cNvPr>
              <p:cNvCxnSpPr/>
              <p:nvPr/>
            </p:nvCxnSpPr>
            <p:spPr bwMode="auto">
              <a:xfrm>
                <a:off x="10627993" y="2295473"/>
                <a:ext cx="0" cy="23893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57B982-78F1-C19E-171D-9669D945F83D}"/>
                </a:ext>
              </a:extLst>
            </p:cNvPr>
            <p:cNvSpPr txBox="1"/>
            <p:nvPr/>
          </p:nvSpPr>
          <p:spPr>
            <a:xfrm>
              <a:off x="9741815" y="2967305"/>
              <a:ext cx="8236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新細明體" pitchFamily="18" charset="-120"/>
                </a:rPr>
                <a:t>My IC</a:t>
              </a: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202CBA-F3EB-2244-6A8E-E41BC516CACB}"/>
                </a:ext>
              </a:extLst>
            </p:cNvPr>
            <p:cNvSpPr txBox="1"/>
            <p:nvPr/>
          </p:nvSpPr>
          <p:spPr>
            <a:xfrm>
              <a:off x="10088026" y="3501188"/>
              <a:ext cx="1079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新細明體" pitchFamily="18" charset="-120"/>
                </a:rPr>
                <a:t>DICLAB</a:t>
              </a:r>
              <a:endParaRPr kumimoji="1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77" name="Left Brace 76">
            <a:extLst>
              <a:ext uri="{FF2B5EF4-FFF2-40B4-BE49-F238E27FC236}">
                <a16:creationId xmlns:a16="http://schemas.microsoft.com/office/drawing/2014/main" id="{2840C42F-93BA-28DD-733D-4655B47FE0B7}"/>
              </a:ext>
            </a:extLst>
          </p:cNvPr>
          <p:cNvSpPr/>
          <p:nvPr/>
        </p:nvSpPr>
        <p:spPr bwMode="auto">
          <a:xfrm rot="16200000">
            <a:off x="3192890" y="3546901"/>
            <a:ext cx="371475" cy="3282095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D6F8BA7B-F6B3-09ED-9C8F-0F86A3B3C01E}"/>
              </a:ext>
            </a:extLst>
          </p:cNvPr>
          <p:cNvSpPr/>
          <p:nvPr/>
        </p:nvSpPr>
        <p:spPr bwMode="auto">
          <a:xfrm rot="16200000">
            <a:off x="8627635" y="3546901"/>
            <a:ext cx="371475" cy="3282095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0CFC48-3D85-22A1-81F6-31EA83CBB5C9}"/>
              </a:ext>
            </a:extLst>
          </p:cNvPr>
          <p:cNvSpPr txBox="1"/>
          <p:nvPr/>
        </p:nvSpPr>
        <p:spPr>
          <a:xfrm>
            <a:off x="2805393" y="568126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Algorithms</a:t>
            </a:r>
            <a:endParaRPr lang="zh-TW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34CF55-ABAB-3770-8B60-06AEF8FAA028}"/>
              </a:ext>
            </a:extLst>
          </p:cNvPr>
          <p:cNvSpPr txBox="1"/>
          <p:nvPr/>
        </p:nvSpPr>
        <p:spPr>
          <a:xfrm>
            <a:off x="7830859" y="5681267"/>
            <a:ext cx="19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HDL programming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0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8" grpId="0" animBg="1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University Program VWF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9469E2-2630-6DE3-2B92-BDB2C8A1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47" y="2039878"/>
            <a:ext cx="2574906" cy="39664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B2B7F5-93D0-68DB-0B2C-BC16A0DC32B5}"/>
              </a:ext>
            </a:extLst>
          </p:cNvPr>
          <p:cNvSpPr/>
          <p:nvPr/>
        </p:nvSpPr>
        <p:spPr bwMode="auto">
          <a:xfrm>
            <a:off x="8212015" y="4852470"/>
            <a:ext cx="2567354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8485A-BB47-8B10-43B0-D275BDA760A3}"/>
              </a:ext>
            </a:extLst>
          </p:cNvPr>
          <p:cNvSpPr/>
          <p:nvPr/>
        </p:nvSpPr>
        <p:spPr bwMode="auto">
          <a:xfrm>
            <a:off x="8737600" y="5725901"/>
            <a:ext cx="673100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C7D8A-6A9F-7AA3-1780-574611CB23DB}"/>
              </a:ext>
            </a:extLst>
          </p:cNvPr>
          <p:cNvSpPr txBox="1"/>
          <p:nvPr/>
        </p:nvSpPr>
        <p:spPr>
          <a:xfrm>
            <a:off x="5160858" y="2005530"/>
            <a:ext cx="2418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 vector waveform file 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1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35699-2BB6-A613-7C61-AF093E8A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75" y="3067337"/>
            <a:ext cx="3124636" cy="2476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BE213A-118F-0E43-D81C-4B11F737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58" y="2429141"/>
            <a:ext cx="5356879" cy="3379598"/>
          </a:xfrm>
          <a:prstGeom prst="rect">
            <a:avLst/>
          </a:prstGeom>
        </p:spPr>
      </p:pic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358" y="1155033"/>
            <a:ext cx="11055274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Use node finder to find all the I/O pins (Edit → Insert → Insert Node or Bus…)</a:t>
            </a:r>
          </a:p>
          <a:p>
            <a:pPr lvl="1" eaLnBrk="1" hangingPunct="1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035" name="群組 23"/>
          <p:cNvGrpSpPr>
            <a:grpSpLocks/>
          </p:cNvGrpSpPr>
          <p:nvPr/>
        </p:nvGrpSpPr>
        <p:grpSpPr bwMode="auto">
          <a:xfrm>
            <a:off x="2095500" y="2584116"/>
            <a:ext cx="8556625" cy="1874044"/>
            <a:chOff x="1093369" y="2724150"/>
            <a:chExt cx="8556625" cy="1874044"/>
          </a:xfrm>
        </p:grpSpPr>
        <p:sp>
          <p:nvSpPr>
            <p:cNvPr id="44040" name="矩形 1"/>
            <p:cNvSpPr>
              <a:spLocks noChangeArrowheads="1"/>
            </p:cNvSpPr>
            <p:nvPr/>
          </p:nvSpPr>
          <p:spPr bwMode="auto">
            <a:xfrm>
              <a:off x="1093369" y="2724150"/>
              <a:ext cx="300037" cy="12382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1" name="矩形 1"/>
            <p:cNvSpPr>
              <a:spLocks noChangeArrowheads="1"/>
            </p:cNvSpPr>
            <p:nvPr/>
          </p:nvSpPr>
          <p:spPr bwMode="auto">
            <a:xfrm>
              <a:off x="1093369" y="3053723"/>
              <a:ext cx="1652588" cy="11747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2" name="矩形 1"/>
            <p:cNvSpPr>
              <a:spLocks noChangeArrowheads="1"/>
            </p:cNvSpPr>
            <p:nvPr/>
          </p:nvSpPr>
          <p:spPr bwMode="auto">
            <a:xfrm>
              <a:off x="2914651" y="3081961"/>
              <a:ext cx="869950" cy="11555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" name="向右箭號 19"/>
            <p:cNvSpPr/>
            <p:nvPr/>
          </p:nvSpPr>
          <p:spPr bwMode="auto">
            <a:xfrm>
              <a:off x="5893041" y="429339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4044" name="矩形 1"/>
            <p:cNvSpPr>
              <a:spLocks noChangeArrowheads="1"/>
            </p:cNvSpPr>
            <p:nvPr/>
          </p:nvSpPr>
          <p:spPr bwMode="auto">
            <a:xfrm>
              <a:off x="8900030" y="4376738"/>
              <a:ext cx="749964" cy="20240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44036" name="投影片編號版面配置區 1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786BF7-1879-4693-AECE-D73D47A84C6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1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(12/19)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64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550C871-97CA-8956-9622-1A9088BF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4" y="2601737"/>
            <a:ext cx="4605451" cy="33827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E97D6D-86F7-B5A2-F5C4-FD992F7C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9" y="2326481"/>
            <a:ext cx="4605451" cy="3264484"/>
          </a:xfrm>
          <a:prstGeom prst="rect">
            <a:avLst/>
          </a:prstGeom>
        </p:spPr>
      </p:pic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1998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6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71" name="投影片編號版面配置區 1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1D28C8-79BA-4B4E-A46E-3D4DC3A1459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b="1"/>
          </a:p>
        </p:txBody>
      </p:sp>
      <p:grpSp>
        <p:nvGrpSpPr>
          <p:cNvPr id="2" name="群組 1"/>
          <p:cNvGrpSpPr/>
          <p:nvPr/>
        </p:nvGrpSpPr>
        <p:grpSpPr>
          <a:xfrm>
            <a:off x="264545" y="2692666"/>
            <a:ext cx="10695191" cy="2129755"/>
            <a:chOff x="838623" y="2809207"/>
            <a:chExt cx="9749419" cy="1941422"/>
          </a:xfrm>
        </p:grpSpPr>
        <p:sp>
          <p:nvSpPr>
            <p:cNvPr id="45064" name="矩形 1"/>
            <p:cNvSpPr>
              <a:spLocks noChangeArrowheads="1"/>
            </p:cNvSpPr>
            <p:nvPr/>
          </p:nvSpPr>
          <p:spPr bwMode="auto">
            <a:xfrm>
              <a:off x="3179191" y="2809207"/>
              <a:ext cx="1332907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5" name="矩形 1"/>
            <p:cNvSpPr>
              <a:spLocks noChangeArrowheads="1"/>
            </p:cNvSpPr>
            <p:nvPr/>
          </p:nvSpPr>
          <p:spPr bwMode="auto">
            <a:xfrm>
              <a:off x="4260750" y="3052096"/>
              <a:ext cx="301625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6" name="矩形 1"/>
            <p:cNvSpPr>
              <a:spLocks noChangeArrowheads="1"/>
            </p:cNvSpPr>
            <p:nvPr/>
          </p:nvSpPr>
          <p:spPr bwMode="auto">
            <a:xfrm>
              <a:off x="1282806" y="3660120"/>
              <a:ext cx="1687513" cy="72806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7" name="矩形 1"/>
            <p:cNvSpPr>
              <a:spLocks noChangeArrowheads="1"/>
            </p:cNvSpPr>
            <p:nvPr/>
          </p:nvSpPr>
          <p:spPr bwMode="auto">
            <a:xfrm>
              <a:off x="6637437" y="3871149"/>
              <a:ext cx="1687512" cy="85407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8" name="矩形 1"/>
            <p:cNvSpPr>
              <a:spLocks noChangeArrowheads="1"/>
            </p:cNvSpPr>
            <p:nvPr/>
          </p:nvSpPr>
          <p:spPr bwMode="auto">
            <a:xfrm>
              <a:off x="8542239" y="4112428"/>
              <a:ext cx="20161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9" name="矩形 1"/>
            <p:cNvSpPr>
              <a:spLocks noChangeArrowheads="1"/>
            </p:cNvSpPr>
            <p:nvPr/>
          </p:nvSpPr>
          <p:spPr bwMode="auto">
            <a:xfrm>
              <a:off x="10126079" y="3034730"/>
              <a:ext cx="46196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向右箭號 29"/>
            <p:cNvSpPr/>
            <p:nvPr/>
          </p:nvSpPr>
          <p:spPr bwMode="auto">
            <a:xfrm>
              <a:off x="5391150" y="411571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5072" name="文字方塊 18"/>
            <p:cNvSpPr txBox="1">
              <a:spLocks noChangeArrowheads="1"/>
            </p:cNvSpPr>
            <p:nvPr/>
          </p:nvSpPr>
          <p:spPr bwMode="auto">
            <a:xfrm>
              <a:off x="838623" y="4412491"/>
              <a:ext cx="36734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沒跑出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pin</a:t>
              </a: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腳，表示你剛剛忘記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compile</a:t>
              </a:r>
              <a:endPara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endParaRPr>
            </a:p>
          </p:txBody>
        </p: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(13/19)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8">
            <a:extLst>
              <a:ext uri="{FF2B5EF4-FFF2-40B4-BE49-F238E27FC236}">
                <a16:creationId xmlns:a16="http://schemas.microsoft.com/office/drawing/2014/main" id="{2DFFBEF4-C3A2-14EC-C6AB-F4A9188C2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984" y="4794556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全選</a:t>
            </a:r>
          </a:p>
        </p:txBody>
      </p:sp>
    </p:spTree>
    <p:extLst>
      <p:ext uri="{BB962C8B-B14F-4D97-AF65-F5344CB8AC3E}">
        <p14:creationId xmlns:p14="http://schemas.microsoft.com/office/powerpoint/2010/main" val="158313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813C394-FFA4-FD88-4953-675806C5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32" y="2843037"/>
            <a:ext cx="3172268" cy="2505425"/>
          </a:xfrm>
          <a:prstGeom prst="rect">
            <a:avLst/>
          </a:prstGeom>
        </p:spPr>
      </p:pic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1128714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8" name="投影片編號版面配置區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57554D-9D27-433B-9E14-6945E96059D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b="1"/>
          </a:p>
        </p:txBody>
      </p:sp>
      <p:sp>
        <p:nvSpPr>
          <p:cNvPr id="23" name="向右箭號 22"/>
          <p:cNvSpPr/>
          <p:nvPr/>
        </p:nvSpPr>
        <p:spPr bwMode="auto">
          <a:xfrm>
            <a:off x="5021028" y="4240923"/>
            <a:ext cx="922292" cy="335379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0B5F95-8DEB-00A5-33DF-C64EB094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77" y="2504994"/>
            <a:ext cx="5155445" cy="3471863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616D0CE8-F54D-C180-538F-9FF412CFD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185" y="3240610"/>
            <a:ext cx="896090" cy="26725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79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40604C5-278B-05EC-F57B-64B0B7FA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64" y="2282428"/>
            <a:ext cx="4601062" cy="37207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AB96A6-00B1-7F26-E4E0-5588BA88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355851"/>
            <a:ext cx="4293132" cy="3573881"/>
          </a:xfrm>
          <a:prstGeom prst="rect">
            <a:avLst/>
          </a:prstGeom>
        </p:spPr>
      </p:pic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647" y="114935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 and edit waveform</a:t>
            </a:r>
          </a:p>
        </p:txBody>
      </p: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711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47774" y="2719973"/>
            <a:ext cx="4822603" cy="1575218"/>
            <a:chOff x="1232906" y="3440113"/>
            <a:chExt cx="4822603" cy="1575218"/>
          </a:xfrm>
        </p:grpSpPr>
        <p:sp>
          <p:nvSpPr>
            <p:cNvPr id="47112" name="矩形 1"/>
            <p:cNvSpPr>
              <a:spLocks noChangeArrowheads="1"/>
            </p:cNvSpPr>
            <p:nvPr/>
          </p:nvSpPr>
          <p:spPr bwMode="auto">
            <a:xfrm>
              <a:off x="1232906" y="3440113"/>
              <a:ext cx="82338" cy="9683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7113" name="矩形 1"/>
            <p:cNvSpPr>
              <a:spLocks noChangeArrowheads="1"/>
            </p:cNvSpPr>
            <p:nvPr/>
          </p:nvSpPr>
          <p:spPr bwMode="auto">
            <a:xfrm>
              <a:off x="2024381" y="4247356"/>
              <a:ext cx="352425" cy="13811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向右箭號 17"/>
            <p:cNvSpPr/>
            <p:nvPr/>
          </p:nvSpPr>
          <p:spPr bwMode="auto">
            <a:xfrm>
              <a:off x="5217309" y="4710531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</p:grpSp>
      <p:sp>
        <p:nvSpPr>
          <p:cNvPr id="47116" name="投影片編號版面配置區 1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4EB220-887A-4C6E-A5B5-5E7FD0F4490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b="1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5C24EF96-98AD-4330-B97E-A0B20626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944" y="3192840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按住並拖曳即可選取</a:t>
            </a:r>
          </a:p>
        </p:txBody>
      </p:sp>
    </p:spTree>
    <p:extLst>
      <p:ext uri="{BB962C8B-B14F-4D97-AF65-F5344CB8AC3E}">
        <p14:creationId xmlns:p14="http://schemas.microsoft.com/office/powerpoint/2010/main" val="384537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Setting of test values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(16/19)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C54B06-F215-8B1F-5052-A5A0717A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91" y="2235759"/>
            <a:ext cx="5635649" cy="42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Run Functional Simulation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F2A888-A299-B566-171D-97AF56CC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49" y="2071688"/>
            <a:ext cx="5598301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Save .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vwf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9E7015-AFEF-1AA7-DBC7-D1828367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55" y="2203207"/>
            <a:ext cx="4391921" cy="4264269"/>
          </a:xfrm>
          <a:prstGeom prst="rect">
            <a:avLst/>
          </a:prstGeom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17B7AEB0-1D11-70C3-0FBD-C6B4F6A45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431323"/>
            <a:ext cx="480646" cy="1494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357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185" y="1187534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result of functional simulation</a:t>
            </a: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" name="左-右雙向箭號 20"/>
          <p:cNvSpPr/>
          <p:nvPr/>
        </p:nvSpPr>
        <p:spPr bwMode="auto">
          <a:xfrm>
            <a:off x="6787110" y="3812421"/>
            <a:ext cx="1063625" cy="331787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b="1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17241" y="2896475"/>
          <a:ext cx="3468140" cy="19883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6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輸入</a:t>
                      </a:r>
                      <a:r>
                        <a:rPr lang="en-US" sz="1600" kern="100" dirty="0">
                          <a:effectLst/>
                        </a:rPr>
                        <a:t>(input)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輸出</a:t>
                      </a:r>
                      <a:r>
                        <a:rPr lang="en-US" sz="1600" kern="100">
                          <a:effectLst/>
                        </a:rPr>
                        <a:t>(output)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被加數</a:t>
                      </a:r>
                      <a:r>
                        <a:rPr lang="en-US" sz="1600" kern="100">
                          <a:effectLst/>
                        </a:rPr>
                        <a:t>(a)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加數</a:t>
                      </a:r>
                      <a:r>
                        <a:rPr lang="en-US" sz="1600" kern="100" dirty="0">
                          <a:effectLst/>
                        </a:rPr>
                        <a:t>(b)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(sum)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進位</a:t>
                      </a:r>
                      <a:r>
                        <a:rPr lang="en-US" sz="1600" kern="100">
                          <a:effectLst/>
                        </a:rPr>
                        <a:t>(carry)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F91998-1E47-D872-2FC5-10F28C6F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1803508"/>
            <a:ext cx="5230589" cy="43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9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889" y="1145381"/>
            <a:ext cx="11595101" cy="4567237"/>
          </a:xfrm>
        </p:spPr>
        <p:txBody>
          <a:bodyPr/>
          <a:lstStyle/>
          <a:p>
            <a:pPr>
              <a:defRPr/>
            </a:pP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如果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時出現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，修改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-Altera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路徑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個人電腦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(Tools → Options → EDA Tool Options → 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-Altera → C:\intelFPGA_lite\18.1\modelsim_ase\win32aloem)</a:t>
            </a:r>
          </a:p>
          <a:p>
            <a:pPr lvl="1">
              <a:defRPr/>
            </a:pP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實驗室電腦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(Tools → Options → EDA Tool Options → 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-Altera → C:\intelFPGA</a:t>
            </a:r>
            <a:r>
              <a:rPr lang="en-US" altLang="zh-TW" sz="1400">
                <a:latin typeface="Arial" panose="020B0604020202020204" pitchFamily="34" charset="0"/>
                <a:cs typeface="Arial" panose="020B0604020202020204" pitchFamily="34" charset="0"/>
              </a:rPr>
              <a:t>\16.1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\modelsim_ase\win32aloem)</a:t>
            </a:r>
          </a:p>
          <a:p>
            <a:pPr lvl="1">
              <a:defRPr/>
            </a:pP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b="1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77813"/>
            <a:ext cx="11344031" cy="63896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>
                <a:latin typeface="Arial" panose="020B0604020202020204" pitchFamily="34" charset="0"/>
                <a:cs typeface="Arial" panose="020B0604020202020204" pitchFamily="34" charset="0"/>
              </a:rPr>
              <a:t>Notice 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2D01A-7C1A-7192-3A55-756DBDBA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8" y="2092324"/>
            <a:ext cx="5465884" cy="4379914"/>
          </a:xfrm>
          <a:prstGeom prst="rect">
            <a:avLst/>
          </a:prstGeom>
        </p:spPr>
      </p:pic>
      <p:sp>
        <p:nvSpPr>
          <p:cNvPr id="11" name="矩形 1">
            <a:extLst>
              <a:ext uri="{FF2B5EF4-FFF2-40B4-BE49-F238E27FC236}">
                <a16:creationId xmlns:a16="http://schemas.microsoft.com/office/drawing/2014/main" id="{EF83C8D5-4194-A0DC-E234-EA604EAA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53" y="4835769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向右箭號 17">
            <a:extLst>
              <a:ext uri="{FF2B5EF4-FFF2-40B4-BE49-F238E27FC236}">
                <a16:creationId xmlns:a16="http://schemas.microsoft.com/office/drawing/2014/main" id="{A38AA910-1140-D1D7-8AA5-EADD65902E41}"/>
              </a:ext>
            </a:extLst>
          </p:cNvPr>
          <p:cNvSpPr/>
          <p:nvPr/>
        </p:nvSpPr>
        <p:spPr bwMode="auto">
          <a:xfrm>
            <a:off x="5624240" y="4129881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B27C6-0B29-F0AA-4DD3-9900EC56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8" y="2092324"/>
            <a:ext cx="4936429" cy="4379914"/>
          </a:xfrm>
          <a:prstGeom prst="rect">
            <a:avLst/>
          </a:prstGeom>
        </p:spPr>
      </p:pic>
      <p:sp>
        <p:nvSpPr>
          <p:cNvPr id="18" name="矩形 1">
            <a:extLst>
              <a:ext uri="{FF2B5EF4-FFF2-40B4-BE49-F238E27FC236}">
                <a16:creationId xmlns:a16="http://schemas.microsoft.com/office/drawing/2014/main" id="{04F69286-E317-67AA-52F7-2B58A10B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53" y="2642974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DB0455BD-E79A-4821-6BFF-854B3204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7552" y="4081523"/>
            <a:ext cx="3237697" cy="185677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6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下載網址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https://reurl.cc/eOQK7Q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1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40599E-784E-59FC-C75C-2F07E293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60" y="1995854"/>
            <a:ext cx="5345724" cy="39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4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b="1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164658" y="1839872"/>
          <a:ext cx="7146925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44210" imgH="3225394" progId="Visio.Drawing.6">
                  <p:embed/>
                </p:oleObj>
              </mc:Choice>
              <mc:Fallback>
                <p:oleObj name="Visio" r:id="rId2" imgW="5944210" imgH="3225394" progId="Visio.Drawing.6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658" y="1839872"/>
                        <a:ext cx="7146925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4602689" y="3656905"/>
            <a:ext cx="6117612" cy="242240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561508" y="3585285"/>
            <a:ext cx="3130552" cy="2070101"/>
            <a:chOff x="1674" y="1665"/>
            <a:chExt cx="1972" cy="1304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500" y="2379"/>
              <a:ext cx="699" cy="174"/>
            </a:xfrm>
            <a:custGeom>
              <a:avLst/>
              <a:gdLst>
                <a:gd name="T0" fmla="*/ 0 w 699"/>
                <a:gd name="T1" fmla="*/ 0 h 174"/>
                <a:gd name="T2" fmla="*/ 349 w 699"/>
                <a:gd name="T3" fmla="*/ 0 h 174"/>
                <a:gd name="T4" fmla="*/ 0 w 699"/>
                <a:gd name="T5" fmla="*/ 174 h 174"/>
                <a:gd name="T6" fmla="*/ 349 w 699"/>
                <a:gd name="T7" fmla="*/ 174 h 174"/>
                <a:gd name="T8" fmla="*/ 699 w 699"/>
                <a:gd name="T9" fmla="*/ 87 h 174"/>
                <a:gd name="T10" fmla="*/ 349 w 699"/>
                <a:gd name="T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4">
                  <a:moveTo>
                    <a:pt x="0" y="0"/>
                  </a:moveTo>
                  <a:lnTo>
                    <a:pt x="349" y="0"/>
                  </a:lnTo>
                  <a:moveTo>
                    <a:pt x="0" y="174"/>
                  </a:moveTo>
                  <a:lnTo>
                    <a:pt x="349" y="174"/>
                  </a:lnTo>
                  <a:moveTo>
                    <a:pt x="699" y="87"/>
                  </a:moveTo>
                  <a:lnTo>
                    <a:pt x="349" y="87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73" y="2655"/>
              <a:ext cx="259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and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2886" y="2655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2500" y="1766"/>
              <a:ext cx="699" cy="175"/>
            </a:xfrm>
            <a:custGeom>
              <a:avLst/>
              <a:gdLst>
                <a:gd name="T0" fmla="*/ 0 w 699"/>
                <a:gd name="T1" fmla="*/ 0 h 175"/>
                <a:gd name="T2" fmla="*/ 349 w 699"/>
                <a:gd name="T3" fmla="*/ 0 h 175"/>
                <a:gd name="T4" fmla="*/ 0 w 699"/>
                <a:gd name="T5" fmla="*/ 175 h 175"/>
                <a:gd name="T6" fmla="*/ 349 w 699"/>
                <a:gd name="T7" fmla="*/ 175 h 175"/>
                <a:gd name="T8" fmla="*/ 699 w 699"/>
                <a:gd name="T9" fmla="*/ 88 h 175"/>
                <a:gd name="T10" fmla="*/ 349 w 699"/>
                <a:gd name="T1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5">
                  <a:moveTo>
                    <a:pt x="0" y="0"/>
                  </a:moveTo>
                  <a:lnTo>
                    <a:pt x="349" y="0"/>
                  </a:lnTo>
                  <a:moveTo>
                    <a:pt x="0" y="175"/>
                  </a:moveTo>
                  <a:lnTo>
                    <a:pt x="349" y="175"/>
                  </a:lnTo>
                  <a:moveTo>
                    <a:pt x="699" y="88"/>
                  </a:moveTo>
                  <a:lnTo>
                    <a:pt x="349" y="8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2577" y="1679"/>
              <a:ext cx="84" cy="350"/>
            </a:xfrm>
            <a:custGeom>
              <a:avLst/>
              <a:gdLst>
                <a:gd name="T0" fmla="*/ 0 w 84"/>
                <a:gd name="T1" fmla="*/ 350 h 350"/>
                <a:gd name="T2" fmla="*/ 0 w 84"/>
                <a:gd name="T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4" h="350">
                  <a:moveTo>
                    <a:pt x="0" y="350"/>
                  </a:moveTo>
                  <a:cubicBezTo>
                    <a:pt x="84" y="239"/>
                    <a:pt x="84" y="11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2692" y="2044"/>
              <a:ext cx="222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xor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2868" y="2044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1674" y="1665"/>
              <a:ext cx="7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1674" y="245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H="1">
              <a:off x="1887" y="1766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1887" y="2553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2062" y="1912"/>
              <a:ext cx="438" cy="641"/>
            </a:xfrm>
            <a:custGeom>
              <a:avLst/>
              <a:gdLst>
                <a:gd name="T0" fmla="*/ 756 w 756"/>
                <a:gd name="T1" fmla="*/ 50 h 1108"/>
                <a:gd name="T2" fmla="*/ 353 w 756"/>
                <a:gd name="T3" fmla="*/ 50 h 1108"/>
                <a:gd name="T4" fmla="*/ 302 w 756"/>
                <a:gd name="T5" fmla="*/ 0 h 1108"/>
                <a:gd name="T6" fmla="*/ 252 w 756"/>
                <a:gd name="T7" fmla="*/ 50 h 1108"/>
                <a:gd name="T8" fmla="*/ 252 w 756"/>
                <a:gd name="T9" fmla="*/ 50 h 1108"/>
                <a:gd name="T10" fmla="*/ 0 w 756"/>
                <a:gd name="T11" fmla="*/ 50 h 1108"/>
                <a:gd name="T12" fmla="*/ 0 w 756"/>
                <a:gd name="T13" fmla="*/ 110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1108">
                  <a:moveTo>
                    <a:pt x="756" y="50"/>
                  </a:moveTo>
                  <a:lnTo>
                    <a:pt x="353" y="50"/>
                  </a:lnTo>
                  <a:cubicBezTo>
                    <a:pt x="353" y="22"/>
                    <a:pt x="330" y="0"/>
                    <a:pt x="302" y="0"/>
                  </a:cubicBezTo>
                  <a:cubicBezTo>
                    <a:pt x="274" y="0"/>
                    <a:pt x="252" y="22"/>
                    <a:pt x="252" y="50"/>
                  </a:cubicBezTo>
                  <a:cubicBezTo>
                    <a:pt x="252" y="50"/>
                    <a:pt x="252" y="50"/>
                    <a:pt x="252" y="50"/>
                  </a:cubicBezTo>
                  <a:lnTo>
                    <a:pt x="0" y="50"/>
                  </a:lnTo>
                  <a:lnTo>
                    <a:pt x="0" y="110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2037" y="2528"/>
              <a:ext cx="51" cy="51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44 w 88"/>
                <a:gd name="T7" fmla="*/ 88 h 88"/>
                <a:gd name="T8" fmla="*/ 88 w 88"/>
                <a:gd name="T9" fmla="*/ 44 h 88"/>
                <a:gd name="T10" fmla="*/ 44 w 88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68" y="88"/>
                    <a:pt x="88" y="69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2237" y="1766"/>
              <a:ext cx="263" cy="613"/>
            </a:xfrm>
            <a:custGeom>
              <a:avLst/>
              <a:gdLst>
                <a:gd name="T0" fmla="*/ 263 w 263"/>
                <a:gd name="T1" fmla="*/ 613 h 613"/>
                <a:gd name="T2" fmla="*/ 0 w 263"/>
                <a:gd name="T3" fmla="*/ 613 h 613"/>
                <a:gd name="T4" fmla="*/ 0 w 263"/>
                <a:gd name="T5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3" h="613">
                  <a:moveTo>
                    <a:pt x="263" y="613"/>
                  </a:moveTo>
                  <a:lnTo>
                    <a:pt x="0" y="613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212" y="1740"/>
              <a:ext cx="51" cy="52"/>
            </a:xfrm>
            <a:custGeom>
              <a:avLst/>
              <a:gdLst>
                <a:gd name="T0" fmla="*/ 44 w 88"/>
                <a:gd name="T1" fmla="*/ 89 h 89"/>
                <a:gd name="T2" fmla="*/ 88 w 88"/>
                <a:gd name="T3" fmla="*/ 45 h 89"/>
                <a:gd name="T4" fmla="*/ 44 w 88"/>
                <a:gd name="T5" fmla="*/ 0 h 89"/>
                <a:gd name="T6" fmla="*/ 44 w 88"/>
                <a:gd name="T7" fmla="*/ 0 h 89"/>
                <a:gd name="T8" fmla="*/ 0 w 88"/>
                <a:gd name="T9" fmla="*/ 45 h 89"/>
                <a:gd name="T10" fmla="*/ 44 w 88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9">
                  <a:moveTo>
                    <a:pt x="44" y="89"/>
                  </a:moveTo>
                  <a:cubicBezTo>
                    <a:pt x="69" y="89"/>
                    <a:pt x="88" y="69"/>
                    <a:pt x="88" y="45"/>
                  </a:cubicBezTo>
                  <a:cubicBezTo>
                    <a:pt x="88" y="20"/>
                    <a:pt x="6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4" y="89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231" y="1757"/>
              <a:ext cx="2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sum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3251" y="2378"/>
              <a:ext cx="3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c_out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1674" y="27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b="1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381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(a) Using Verilog to implement a 1-bit Half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</p:spTree>
    <p:extLst>
      <p:ext uri="{BB962C8B-B14F-4D97-AF65-F5344CB8AC3E}">
        <p14:creationId xmlns:p14="http://schemas.microsoft.com/office/powerpoint/2010/main" val="1696907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231099-5B1C-02E0-9C8F-BCA3A916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79" y="1171575"/>
            <a:ext cx="9230441" cy="47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0DF8A-46D2-A9FC-DF0F-FBFF4D64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21" y="1224792"/>
            <a:ext cx="9313757" cy="48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4F6677-3630-AD64-F12F-32206798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7" y="1191237"/>
            <a:ext cx="9556146" cy="4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6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Simulation with waveform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34202B-55E1-0BAB-AB88-CDA322F9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910964"/>
            <a:ext cx="6273328" cy="303607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4F7000-8D10-8B7F-1933-184DD0993A17}"/>
              </a:ext>
            </a:extLst>
          </p:cNvPr>
          <p:cNvGraphicFramePr>
            <a:graphicFrameLocks noGrp="1"/>
          </p:cNvGraphicFramePr>
          <p:nvPr/>
        </p:nvGraphicFramePr>
        <p:xfrm>
          <a:off x="8782842" y="2769074"/>
          <a:ext cx="2974820" cy="204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carry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左-右雙向箭號 7">
            <a:extLst>
              <a:ext uri="{FF2B5EF4-FFF2-40B4-BE49-F238E27FC236}">
                <a16:creationId xmlns:a16="http://schemas.microsoft.com/office/drawing/2014/main" id="{DAA8507D-40E4-0AB9-F198-BE961CDE229A}"/>
              </a:ext>
            </a:extLst>
          </p:cNvPr>
          <p:cNvSpPr/>
          <p:nvPr/>
        </p:nvSpPr>
        <p:spPr bwMode="auto">
          <a:xfrm>
            <a:off x="7033303" y="360775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1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(1/2)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1575FE06-0999-2A55-408F-39557957E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4562" y="1215634"/>
          <a:ext cx="776287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73066" imgH="3126334" progId="Visio.Drawing.6">
                  <p:embed/>
                </p:oleObj>
              </mc:Choice>
              <mc:Fallback>
                <p:oleObj name="Visio" r:id="rId3" imgW="5173066" imgH="3126334" progId="Visio.Drawing.6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1575FE06-0999-2A55-408F-39557957E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2" y="1215634"/>
                        <a:ext cx="7762875" cy="469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78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(2/2)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8651CA8-40A8-BA4F-17AD-8B845BA4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3591800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c_in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58F4C57-CCFB-0301-5C01-42C8D059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168062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DFB6C9A-ACA6-76D8-7C52-89E56DB2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7427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F550307F-723F-CD9D-3D74-8D37B838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35632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sum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694EE2F-84B6-CFFD-1603-A64CB11E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42109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c_out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BF6A7E2-D14B-A93B-D408-4E9F72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831" y="30790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⊕ c_in</a:t>
            </a: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3DDC5232-C43C-F4DE-2B3C-667AB1B10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106" y="4210925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Add_half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b         c_out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1678C107-CCFF-A925-A392-7B90406A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06" y="3634662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 dirty="0" err="1">
                <a:latin typeface="Arial" panose="020B0604020202020204" pitchFamily="34" charset="0"/>
              </a:rPr>
              <a:t>Add_half</a:t>
            </a:r>
            <a:endParaRPr lang="en-US" altLang="zh-TW" dirty="0">
              <a:latin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</a:rPr>
              <a:t>b          </a:t>
            </a:r>
            <a:r>
              <a:rPr lang="en-US" altLang="zh-TW" dirty="0" err="1">
                <a:latin typeface="Arial" panose="020B0604020202020204" pitchFamily="34" charset="0"/>
              </a:rPr>
              <a:t>c_out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B21DF842-C1D4-433F-869E-516B50892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355387"/>
            <a:ext cx="12239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8F85C076-BFE5-7B30-B330-2521982B5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B694CD72-7B8D-B158-DCF7-1540D219E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2823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3C90AF10-11F4-DBD4-3D20-BF056C296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858625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2A8F85E8-3161-A9A8-845E-1316027DD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930062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D453C226-D651-BDF3-F514-39B27FEC0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355387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Line 26">
            <a:extLst>
              <a:ext uri="{FF2B5EF4-FFF2-40B4-BE49-F238E27FC236}">
                <a16:creationId xmlns:a16="http://schemas.microsoft.com/office/drawing/2014/main" id="{8C7BCE9C-36BD-3B53-553F-4099AE5022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281" y="3779125"/>
            <a:ext cx="3168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69154E7C-90A3-31F9-37B8-A52775555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1CA005D-00AD-8E0A-C5AE-E07569BB3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793" y="3779125"/>
            <a:ext cx="1728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1E87CD1C-2026-85E2-24CE-3650FAF89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930062"/>
            <a:ext cx="30591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22" name="AutoShape 30">
            <a:extLst>
              <a:ext uri="{FF2B5EF4-FFF2-40B4-BE49-F238E27FC236}">
                <a16:creationId xmlns:a16="http://schemas.microsoft.com/office/drawing/2014/main" id="{4A069CC8-7B4F-36B3-AF4F-D71281E474D3}"/>
              </a:ext>
            </a:extLst>
          </p:cNvPr>
          <p:cNvCxnSpPr>
            <a:cxnSpLocks noChangeShapeType="1"/>
            <a:endCxn id="21" idx="1"/>
          </p:cNvCxnSpPr>
          <p:nvPr/>
        </p:nvCxnSpPr>
        <p:spPr bwMode="auto">
          <a:xfrm flipH="1">
            <a:off x="7388082" y="4539538"/>
            <a:ext cx="3175" cy="4032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31">
            <a:extLst>
              <a:ext uri="{FF2B5EF4-FFF2-40B4-BE49-F238E27FC236}">
                <a16:creationId xmlns:a16="http://schemas.microsoft.com/office/drawing/2014/main" id="{CB9EE0BF-89DE-9E2D-26C0-CE7AFD73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57" y="43839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Line 32">
            <a:extLst>
              <a:ext uri="{FF2B5EF4-FFF2-40B4-BE49-F238E27FC236}">
                <a16:creationId xmlns:a16="http://schemas.microsoft.com/office/drawing/2014/main" id="{68A643E6-57A7-1BE6-CCBF-E324CD325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943" y="4444287"/>
            <a:ext cx="279400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C9D9DDE4-88AA-B49C-BF70-103F6346F4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1718" y="3563225"/>
            <a:ext cx="287338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" name="Rectangle 34">
            <a:extLst>
              <a:ext uri="{FF2B5EF4-FFF2-40B4-BE49-F238E27FC236}">
                <a16:creationId xmlns:a16="http://schemas.microsoft.com/office/drawing/2014/main" id="{02C37618-38A4-94D4-879D-AC082178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19" y="39950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w3</a:t>
            </a:r>
          </a:p>
        </p:txBody>
      </p:sp>
      <p:sp>
        <p:nvSpPr>
          <p:cNvPr id="27" name="Rectangle 35">
            <a:extLst>
              <a:ext uri="{FF2B5EF4-FFF2-40B4-BE49-F238E27FC236}">
                <a16:creationId xmlns:a16="http://schemas.microsoft.com/office/drawing/2014/main" id="{31D003B5-0C57-2EE1-FEFC-DF02B9C15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156" y="3706101"/>
            <a:ext cx="19431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</a:t>
            </a:r>
          </a:p>
        </p:txBody>
      </p:sp>
      <p:sp>
        <p:nvSpPr>
          <p:cNvPr id="28" name="Line 36">
            <a:extLst>
              <a:ext uri="{FF2B5EF4-FFF2-40B4-BE49-F238E27FC236}">
                <a16:creationId xmlns:a16="http://schemas.microsoft.com/office/drawing/2014/main" id="{6D9D1B33-A867-666D-F911-4E27F90A47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6182" y="4066463"/>
            <a:ext cx="358775" cy="73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7F43307D-A522-3CAD-85F6-54EA0992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294" y="44268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M2</a:t>
            </a:r>
          </a:p>
        </p:txBody>
      </p:sp>
      <p:sp>
        <p:nvSpPr>
          <p:cNvPr id="30" name="Rectangle 38">
            <a:extLst>
              <a:ext uri="{FF2B5EF4-FFF2-40B4-BE49-F238E27FC236}">
                <a16:creationId xmlns:a16="http://schemas.microsoft.com/office/drawing/2014/main" id="{FAE60166-5F63-A4DE-2957-19CDBFF6E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44" y="500308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M1</a:t>
            </a:r>
          </a:p>
        </p:txBody>
      </p:sp>
      <p:sp>
        <p:nvSpPr>
          <p:cNvPr id="31" name="AutoShape 39">
            <a:extLst>
              <a:ext uri="{FF2B5EF4-FFF2-40B4-BE49-F238E27FC236}">
                <a16:creationId xmlns:a16="http://schemas.microsoft.com/office/drawing/2014/main" id="{9B79A797-91CA-62EF-E02D-30FC0F41904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564294" y="4201400"/>
            <a:ext cx="936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033CEE0E-55EC-111A-D2E8-A0F87FBED807}"/>
              </a:ext>
            </a:extLst>
          </p:cNvPr>
          <p:cNvSpPr>
            <a:spLocks noEditPoints="1"/>
          </p:cNvSpPr>
          <p:nvPr/>
        </p:nvSpPr>
        <p:spPr bwMode="auto">
          <a:xfrm>
            <a:off x="7596044" y="4339513"/>
            <a:ext cx="873125" cy="212725"/>
          </a:xfrm>
          <a:custGeom>
            <a:avLst/>
            <a:gdLst>
              <a:gd name="T0" fmla="*/ 0 w 550"/>
              <a:gd name="T1" fmla="*/ 0 h 134"/>
              <a:gd name="T2" fmla="*/ 275 w 550"/>
              <a:gd name="T3" fmla="*/ 0 h 134"/>
              <a:gd name="T4" fmla="*/ 0 w 550"/>
              <a:gd name="T5" fmla="*/ 134 h 134"/>
              <a:gd name="T6" fmla="*/ 275 w 550"/>
              <a:gd name="T7" fmla="*/ 134 h 134"/>
              <a:gd name="T8" fmla="*/ 550 w 550"/>
              <a:gd name="T9" fmla="*/ 67 h 134"/>
              <a:gd name="T10" fmla="*/ 275 w 550"/>
              <a:gd name="T11" fmla="*/ 6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134">
                <a:moveTo>
                  <a:pt x="0" y="0"/>
                </a:moveTo>
                <a:lnTo>
                  <a:pt x="275" y="0"/>
                </a:lnTo>
                <a:moveTo>
                  <a:pt x="0" y="134"/>
                </a:moveTo>
                <a:lnTo>
                  <a:pt x="275" y="134"/>
                </a:lnTo>
                <a:moveTo>
                  <a:pt x="550" y="67"/>
                </a:moveTo>
                <a:lnTo>
                  <a:pt x="275" y="67"/>
                </a:lnTo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41">
            <a:extLst>
              <a:ext uri="{FF2B5EF4-FFF2-40B4-BE49-F238E27FC236}">
                <a16:creationId xmlns:a16="http://schemas.microsoft.com/office/drawing/2014/main" id="{8766C853-B164-3587-65B9-DCCCEAF916F6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42">
            <a:extLst>
              <a:ext uri="{FF2B5EF4-FFF2-40B4-BE49-F238E27FC236}">
                <a16:creationId xmlns:a16="http://schemas.microsoft.com/office/drawing/2014/main" id="{EF828A1E-4E39-6EE2-906D-2D08F5F8224D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BB3FB733-10E1-137B-9062-C3026B8BF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1" y="3995025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w1</a:t>
            </a: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DC79FE1B-FF23-F956-D5DA-05BC1F68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532" y="4355387"/>
            <a:ext cx="11525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20781421-B78E-5415-F6A4-7C22DCD3B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94" y="5003087"/>
            <a:ext cx="5746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ab</a:t>
            </a: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EC065BA2-F4E8-6092-BCAB-F1B31AD6C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5593" y="5003088"/>
            <a:ext cx="287338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Rectangle 47">
            <a:extLst>
              <a:ext uri="{FF2B5EF4-FFF2-40B4-BE49-F238E27FC236}">
                <a16:creationId xmlns:a16="http://schemas.microsoft.com/office/drawing/2014/main" id="{62735965-A386-3AF4-FF1B-22C1F04D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306" y="46411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 + ab</a:t>
            </a:r>
          </a:p>
        </p:txBody>
      </p:sp>
      <p:sp>
        <p:nvSpPr>
          <p:cNvPr id="40" name="Line 48">
            <a:extLst>
              <a:ext uri="{FF2B5EF4-FFF2-40B4-BE49-F238E27FC236}">
                <a16:creationId xmlns:a16="http://schemas.microsoft.com/office/drawing/2014/main" id="{3BD53198-076C-4E7B-6999-64306BFB4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5681" y="4498263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41" name="AutoShape 49">
            <a:extLst>
              <a:ext uri="{FF2B5EF4-FFF2-40B4-BE49-F238E27FC236}">
                <a16:creationId xmlns:a16="http://schemas.microsoft.com/office/drawing/2014/main" id="{867417E3-1F0A-73D4-60CD-FAFDA31A4038}"/>
              </a:ext>
            </a:extLst>
          </p:cNvPr>
          <p:cNvCxnSpPr>
            <a:cxnSpLocks noChangeShapeType="1"/>
            <a:stCxn id="32" idx="0"/>
          </p:cNvCxnSpPr>
          <p:nvPr/>
        </p:nvCxnSpPr>
        <p:spPr bwMode="auto">
          <a:xfrm flipH="1">
            <a:off x="7008669" y="4339512"/>
            <a:ext cx="5746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50">
            <a:extLst>
              <a:ext uri="{FF2B5EF4-FFF2-40B4-BE49-F238E27FC236}">
                <a16:creationId xmlns:a16="http://schemas.microsoft.com/office/drawing/2014/main" id="{E6A9E66D-7D1A-43DA-4E3C-5D74D1CC4364}"/>
              </a:ext>
            </a:extLst>
          </p:cNvPr>
          <p:cNvCxnSpPr>
            <a:cxnSpLocks noChangeShapeType="1"/>
            <a:stCxn id="32" idx="2"/>
          </p:cNvCxnSpPr>
          <p:nvPr/>
        </p:nvCxnSpPr>
        <p:spPr bwMode="auto">
          <a:xfrm flipH="1" flipV="1">
            <a:off x="7389669" y="4549063"/>
            <a:ext cx="193675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51">
            <a:extLst>
              <a:ext uri="{FF2B5EF4-FFF2-40B4-BE49-F238E27FC236}">
                <a16:creationId xmlns:a16="http://schemas.microsoft.com/office/drawing/2014/main" id="{A4B0F71E-0187-A28D-FF2E-CB9C0512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944" y="49459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w2</a:t>
            </a:r>
          </a:p>
        </p:txBody>
      </p:sp>
      <p:graphicFrame>
        <p:nvGraphicFramePr>
          <p:cNvPr id="44" name="Object 52">
            <a:extLst>
              <a:ext uri="{FF2B5EF4-FFF2-40B4-BE49-F238E27FC236}">
                <a16:creationId xmlns:a16="http://schemas.microsoft.com/office/drawing/2014/main" id="{5236D05F-403E-9DC2-F408-ED5D1D080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0981" y="2782175"/>
          <a:ext cx="27559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269720" imgH="368280" progId="Equation.3">
                  <p:embed/>
                </p:oleObj>
              </mc:Choice>
              <mc:Fallback>
                <p:oleObj name="方程式" r:id="rId3" imgW="1269720" imgH="368280" progId="Equation.3">
                  <p:embed/>
                  <p:pic>
                    <p:nvPicPr>
                      <p:cNvPr id="44" name="Object 52">
                        <a:extLst>
                          <a:ext uri="{FF2B5EF4-FFF2-40B4-BE49-F238E27FC236}">
                            <a16:creationId xmlns:a16="http://schemas.microsoft.com/office/drawing/2014/main" id="{5236D05F-403E-9DC2-F408-ED5D1D080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981" y="2782175"/>
                        <a:ext cx="27559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4B92FA77-3B87-1330-4CDE-6D52878C34DC}"/>
              </a:ext>
            </a:extLst>
          </p:cNvPr>
          <p:cNvSpPr txBox="1"/>
          <p:nvPr/>
        </p:nvSpPr>
        <p:spPr>
          <a:xfrm>
            <a:off x="876987" y="1663646"/>
            <a:ext cx="8777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You can implement a full adder with (2 half adder  and  1 or gate).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7041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b="1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0933CA1-E68E-73AE-B8DF-15DDF79B5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1135856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Using Verilog to implement a 1-bit Full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description(</a:t>
            </a:r>
            <a:r>
              <a:rPr lang="en-US" altLang="zh-TW" sz="1600" b="1" dirty="0"/>
              <a:t>with  2 half adder  +  1 or gate)</a:t>
            </a:r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42104E-9A48-EC31-11FB-CCD982375501}"/>
              </a:ext>
            </a:extLst>
          </p:cNvPr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01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II - Simulation with waveform</a:t>
            </a:r>
          </a:p>
        </p:txBody>
      </p:sp>
      <p:sp>
        <p:nvSpPr>
          <p:cNvPr id="55301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DC310E-6DEA-4488-B5EE-0D976D4D53FD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b="1"/>
          </a:p>
        </p:txBody>
      </p:sp>
      <p:pic>
        <p:nvPicPr>
          <p:cNvPr id="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80" y="2152819"/>
            <a:ext cx="6368181" cy="31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26701" y="1894061"/>
          <a:ext cx="2221385" cy="368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左-右雙向箭號 7"/>
          <p:cNvSpPr/>
          <p:nvPr/>
        </p:nvSpPr>
        <p:spPr bwMode="auto">
          <a:xfrm>
            <a:off x="7258863" y="385008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4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解壓縮後打開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setup.bat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94072-7A71-E4BB-6232-4D24F19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2029327"/>
            <a:ext cx="795448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3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9383606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請勿在桌面建立 </a:t>
            </a:r>
            <a:r>
              <a:rPr lang="en-US" altLang="zh-TW" sz="2400" kern="0" dirty="0">
                <a:cs typeface="Arial" panose="020B0604020202020204" pitchFamily="34" charset="0"/>
              </a:rPr>
              <a:t>Project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及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(</a:t>
            </a:r>
            <a:r>
              <a:rPr lang="en-US" altLang="zh-TW" sz="2400" kern="0" dirty="0">
                <a:solidFill>
                  <a:srgbClr val="FF0000"/>
                </a:solidFill>
                <a:cs typeface="Arial" panose="020B0604020202020204" pitchFamily="34" charset="0"/>
              </a:rPr>
              <a:t>10M50DAF484C7G</a:t>
            </a:r>
            <a:r>
              <a:rPr lang="en-US" altLang="zh-TW" sz="2400" kern="0" dirty="0"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確認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solidFill>
                  <a:srgbClr val="0070C0"/>
                </a:solidFill>
                <a:cs typeface="Arial" panose="020B0604020202020204" pitchFamily="34" charset="0"/>
              </a:rPr>
              <a:t>module … endmodule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為</a:t>
            </a:r>
            <a:r>
              <a:rPr lang="en-US" altLang="zh-TW" sz="2400" kern="0" dirty="0">
                <a:cs typeface="Arial" panose="020B0604020202020204" pitchFamily="34" charset="0"/>
              </a:rPr>
              <a:t>keyword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變成</a:t>
            </a:r>
            <a:r>
              <a:rPr lang="zh-TW" altLang="en-US" sz="2400" kern="0" dirty="0">
                <a:solidFill>
                  <a:srgbClr val="0070C0"/>
                </a:solidFill>
                <a:ea typeface="標楷體" pitchFamily="65" charset="-120"/>
                <a:cs typeface="Arial" panose="020B0604020202020204" pitchFamily="34" charset="0"/>
              </a:rPr>
              <a:t>藍色字體</a:t>
            </a:r>
            <a:endParaRPr lang="en-US" altLang="zh-TW" sz="2400" kern="0" dirty="0">
              <a:solidFill>
                <a:srgbClr val="0070C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b="1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922678-FC77-7AE4-A169-F8D25217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20" y="1562071"/>
            <a:ext cx="6269406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2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勾選選項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E9983E-692F-A9BC-66F5-8FA0DF7E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1402731"/>
            <a:ext cx="5760157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完成後勾選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Launch USB Blaster II driver installation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b="1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AE4C5-0590-4782-31D9-062D5B8A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5" y="1724392"/>
            <a:ext cx="6388030" cy="43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跳出裝置驅動程式安裝精靈後一直按下一步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F27C85-05A3-5754-828B-32007F0F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7" y="1884196"/>
            <a:ext cx="5208084" cy="385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出現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可以使用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就完成安裝了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b="1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043D64-7220-E048-9602-1B35D003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0" t="1886" r="1526" b="1782"/>
          <a:stretch/>
        </p:blipFill>
        <p:spPr>
          <a:xfrm>
            <a:off x="3163078" y="1644030"/>
            <a:ext cx="5691673" cy="43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651"/>
      </p:ext>
    </p:extLst>
  </p:cSld>
  <p:clrMapOvr>
    <a:masterClrMapping/>
  </p:clrMapOvr>
</p:sld>
</file>

<file path=ppt/theme/theme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1031</Words>
  <Application>Microsoft Office PowerPoint</Application>
  <PresentationFormat>Widescreen</PresentationFormat>
  <Paragraphs>314</Paragraphs>
  <Slides>40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標楷體</vt:lpstr>
      <vt:lpstr>Arial</vt:lpstr>
      <vt:lpstr>Calibri</vt:lpstr>
      <vt:lpstr>Times New Roman</vt:lpstr>
      <vt:lpstr>Wingdings</vt:lpstr>
      <vt:lpstr>4_Edge</vt:lpstr>
      <vt:lpstr>Visio</vt:lpstr>
      <vt:lpstr>方程式</vt:lpstr>
      <vt:lpstr>LAB - 05</vt:lpstr>
      <vt:lpstr>Introduction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Quartus II Tutorial (1/19)</vt:lpstr>
      <vt:lpstr>PowerPoint Presentation</vt:lpstr>
      <vt:lpstr>PowerPoint Presentation</vt:lpstr>
      <vt:lpstr>Quartus II Tutorial (4/19)</vt:lpstr>
      <vt:lpstr>Quartus II Tutorial (5/19)</vt:lpstr>
      <vt:lpstr>Quartus II Tutorial (6/19)</vt:lpstr>
      <vt:lpstr>Quartus II Tutorial (7/19)</vt:lpstr>
      <vt:lpstr>Quartus II Tutorial (8/19)</vt:lpstr>
      <vt:lpstr>Quartus II Tutorial (9/19)</vt:lpstr>
      <vt:lpstr>Quartus II Tutorial (10/19)</vt:lpstr>
      <vt:lpstr>Quartus II Tutorial (11/19)</vt:lpstr>
      <vt:lpstr>Quartus II Simulation (12/19)</vt:lpstr>
      <vt:lpstr>Quartus II Simulation (13/19)</vt:lpstr>
      <vt:lpstr>Quartus II Simulation (14/19)</vt:lpstr>
      <vt:lpstr>Quartus II Simulation (15/19)</vt:lpstr>
      <vt:lpstr>Quartus II Simulation (16/19)</vt:lpstr>
      <vt:lpstr>Quartus II Simulation (17/19)</vt:lpstr>
      <vt:lpstr>Quartus II Simulation (18/19)</vt:lpstr>
      <vt:lpstr>Quartus II Simulation (19/19)</vt:lpstr>
      <vt:lpstr>Quartus II Simulation Notice </vt:lpstr>
      <vt:lpstr>Lab I - Half Adder</vt:lpstr>
      <vt:lpstr>Lab I - Half Adder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II - Simulation with waveform</vt:lpstr>
      <vt:lpstr>PowerPoint Presentation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廖國佑 LIAO KUO YU</cp:lastModifiedBy>
  <cp:revision>116</cp:revision>
  <cp:lastPrinted>2015-09-04T02:53:59Z</cp:lastPrinted>
  <dcterms:created xsi:type="dcterms:W3CDTF">2015-09-03T02:51:47Z</dcterms:created>
  <dcterms:modified xsi:type="dcterms:W3CDTF">2024-10-27T14:10:47Z</dcterms:modified>
</cp:coreProperties>
</file>